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mbria" panose="02040503050406030204" pitchFamily="18" charset="0"/>
      <p:regular r:id="rId14"/>
      <p:bold r:id="rId15"/>
      <p:italic r:id="rId16"/>
      <p:boldItalic r:id="rId17"/>
    </p:embeddedFont>
    <p:embeddedFont>
      <p:font typeface="Inter" panose="02000503000000020004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gneDrqCgfFsusZInZV6BprmUUJ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73F4B94-C382-44BE-A61C-1B2D88D196EB}">
  <a:tblStyle styleId="{E73F4B94-C382-44BE-A61C-1B2D88D196E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3"/>
    <p:restoredTop sz="94681"/>
  </p:normalViewPr>
  <p:slideViewPr>
    <p:cSldViewPr snapToGrid="0">
      <p:cViewPr varScale="1">
        <p:scale>
          <a:sx n="106" d="100"/>
          <a:sy n="106" d="100"/>
        </p:scale>
        <p:origin x="584" y="4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8ef2f9d03f_2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" name="Google Shape;85;g38ef2f9d03f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cdc2114bc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3cdc2114bc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cdc18dae5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6" name="Google Shape;176;g3cdc18dae5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cdc18dae52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g3cdc18dae52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cdc18dae52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6" name="Google Shape;196;g3cdc18dae52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0" name="Google Shape;21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" name="Google Shape;13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63" y="109231"/>
            <a:ext cx="1464900" cy="976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760324"/>
            <a:ext cx="1635001" cy="1473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4"/>
          <p:cNvPicPr preferRelativeResize="0"/>
          <p:nvPr/>
        </p:nvPicPr>
        <p:blipFill rotWithShape="1">
          <a:blip r:embed="rId4">
            <a:alphaModFix/>
          </a:blip>
          <a:srcRect t="-15590" b="-10038"/>
          <a:stretch/>
        </p:blipFill>
        <p:spPr>
          <a:xfrm>
            <a:off x="16702338" y="8723811"/>
            <a:ext cx="1464901" cy="15749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4"/>
          <p:cNvSpPr txBox="1"/>
          <p:nvPr/>
        </p:nvSpPr>
        <p:spPr>
          <a:xfrm>
            <a:off x="6625600" y="6356361"/>
            <a:ext cx="3725100" cy="6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17" name="Google Shape;17;p14"/>
          <p:cNvGraphicFramePr/>
          <p:nvPr/>
        </p:nvGraphicFramePr>
        <p:xfrm>
          <a:off x="1684344" y="9215338"/>
          <a:ext cx="15018000" cy="563850"/>
        </p:xfrm>
        <a:graphic>
          <a:graphicData uri="http://schemas.openxmlformats.org/drawingml/2006/table">
            <a:tbl>
              <a:tblPr>
                <a:noFill/>
                <a:tableStyleId>{E73F4B94-C382-44BE-A61C-1B2D88D196EB}</a:tableStyleId>
              </a:tblPr>
              <a:tblGrid>
                <a:gridCol w="68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20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8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500" b="1" i="1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Powered by L3iC - A Section 8 Company</a:t>
                      </a:r>
                      <a:endParaRPr i="1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8" name="Google Shape;6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ef2f9d03f_2_2"/>
          <p:cNvSpPr txBox="1"/>
          <p:nvPr/>
        </p:nvSpPr>
        <p:spPr>
          <a:xfrm>
            <a:off x="2902914" y="5324013"/>
            <a:ext cx="12602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n-US" sz="4500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One-Line Pitch / Business Summary</a:t>
            </a:r>
            <a:endParaRPr sz="1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g38ef2f9d03f_2_2"/>
          <p:cNvSpPr txBox="1"/>
          <p:nvPr/>
        </p:nvSpPr>
        <p:spPr>
          <a:xfrm>
            <a:off x="3451325" y="229400"/>
            <a:ext cx="17506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99"/>
              <a:buFont typeface="Arial"/>
              <a:buNone/>
            </a:pPr>
            <a:r>
              <a:rPr lang="en-US" sz="6000" b="1" i="0" u="none" strike="noStrike" cap="none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Startup / Project Name</a:t>
            </a:r>
            <a:endParaRPr sz="6000" b="1" i="0" u="none" strike="noStrike" cap="none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oogle Shape;93;g3cdc2114bc3_0_0"/>
          <p:cNvGrpSpPr/>
          <p:nvPr/>
        </p:nvGrpSpPr>
        <p:grpSpPr>
          <a:xfrm>
            <a:off x="3692551" y="81525"/>
            <a:ext cx="10739535" cy="1143860"/>
            <a:chOff x="0" y="-9525"/>
            <a:chExt cx="23598188" cy="2295525"/>
          </a:xfrm>
        </p:grpSpPr>
        <p:sp>
          <p:nvSpPr>
            <p:cNvPr id="94" name="Google Shape;94;g3cdc2114bc3_0_0"/>
            <p:cNvSpPr/>
            <p:nvPr/>
          </p:nvSpPr>
          <p:spPr>
            <a:xfrm>
              <a:off x="0" y="0"/>
              <a:ext cx="16459200" cy="2286000"/>
            </a:xfrm>
            <a:custGeom>
              <a:avLst/>
              <a:gdLst/>
              <a:ahLst/>
              <a:cxnLst/>
              <a:rect l="l" t="t" r="r" b="b"/>
              <a:pathLst>
                <a:path w="16459200" h="2286000" extrusionOk="0">
                  <a:moveTo>
                    <a:pt x="0" y="0"/>
                  </a:moveTo>
                  <a:lnTo>
                    <a:pt x="16459200" y="0"/>
                  </a:lnTo>
                  <a:lnTo>
                    <a:pt x="16459200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Google Shape;95;g3cdc2114bc3_0_0"/>
            <p:cNvSpPr txBox="1"/>
            <p:nvPr/>
          </p:nvSpPr>
          <p:spPr>
            <a:xfrm>
              <a:off x="1072688" y="-9525"/>
              <a:ext cx="2252550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000" b="1" i="0" u="none" strike="noStrike" cap="none">
                  <a:solidFill>
                    <a:srgbClr val="38761D"/>
                  </a:solidFill>
                  <a:latin typeface="Inter"/>
                  <a:ea typeface="Inter"/>
                  <a:cs typeface="Inter"/>
                  <a:sym typeface="Inter"/>
                </a:rPr>
                <a:t>Team</a:t>
              </a:r>
              <a:endParaRPr sz="7000">
                <a:solidFill>
                  <a:srgbClr val="38761D"/>
                </a:solidFill>
              </a:endParaRPr>
            </a:p>
          </p:txBody>
        </p:sp>
      </p:grpSp>
      <p:grpSp>
        <p:nvGrpSpPr>
          <p:cNvPr id="96" name="Google Shape;96;g3cdc2114bc3_0_0"/>
          <p:cNvGrpSpPr/>
          <p:nvPr/>
        </p:nvGrpSpPr>
        <p:grpSpPr>
          <a:xfrm>
            <a:off x="2845705" y="4045086"/>
            <a:ext cx="3672836" cy="1040611"/>
            <a:chOff x="0" y="-9525"/>
            <a:chExt cx="5247658" cy="1486800"/>
          </a:xfrm>
        </p:grpSpPr>
        <p:sp>
          <p:nvSpPr>
            <p:cNvPr id="97" name="Google Shape;97;g3cdc2114bc3_0_0"/>
            <p:cNvSpPr/>
            <p:nvPr/>
          </p:nvSpPr>
          <p:spPr>
            <a:xfrm>
              <a:off x="0" y="0"/>
              <a:ext cx="5247658" cy="1477247"/>
            </a:xfrm>
            <a:custGeom>
              <a:avLst/>
              <a:gdLst/>
              <a:ahLst/>
              <a:cxnLst/>
              <a:rect l="l" t="t" r="r" b="b"/>
              <a:pathLst>
                <a:path w="5247658" h="1477247" extrusionOk="0">
                  <a:moveTo>
                    <a:pt x="0" y="0"/>
                  </a:moveTo>
                  <a:lnTo>
                    <a:pt x="5247658" y="0"/>
                  </a:lnTo>
                  <a:lnTo>
                    <a:pt x="5247658" y="1477247"/>
                  </a:lnTo>
                  <a:lnTo>
                    <a:pt x="0" y="14772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Google Shape;98;g3cdc2114bc3_0_0"/>
            <p:cNvSpPr txBox="1"/>
            <p:nvPr/>
          </p:nvSpPr>
          <p:spPr>
            <a:xfrm>
              <a:off x="0" y="-9525"/>
              <a:ext cx="5247600" cy="14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59" b="0" i="0" u="none" strike="noStrike" cap="none">
                  <a:solidFill>
                    <a:srgbClr val="0B5394"/>
                  </a:solidFill>
                  <a:latin typeface="Inter"/>
                  <a:ea typeface="Inter"/>
                  <a:cs typeface="Inter"/>
                  <a:sym typeface="Inter"/>
                </a:rPr>
                <a:t>Name of Founder and Current Title</a:t>
              </a:r>
              <a:endParaRPr sz="1306">
                <a:solidFill>
                  <a:srgbClr val="0B5394"/>
                </a:solidFill>
              </a:endParaRPr>
            </a:p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59" b="0" i="0" u="none" strike="noStrike" cap="none">
                  <a:solidFill>
                    <a:srgbClr val="0B5394"/>
                  </a:solidFill>
                  <a:latin typeface="Inter"/>
                  <a:ea typeface="Inter"/>
                  <a:cs typeface="Inter"/>
                  <a:sym typeface="Inter"/>
                </a:rPr>
                <a:t>Academic Qualifications</a:t>
              </a:r>
              <a:endParaRPr sz="1306">
                <a:solidFill>
                  <a:srgbClr val="0B5394"/>
                </a:solidFill>
              </a:endParaRPr>
            </a:p>
          </p:txBody>
        </p:sp>
      </p:grpSp>
      <p:grpSp>
        <p:nvGrpSpPr>
          <p:cNvPr id="99" name="Google Shape;99;g3cdc2114bc3_0_0"/>
          <p:cNvGrpSpPr/>
          <p:nvPr/>
        </p:nvGrpSpPr>
        <p:grpSpPr>
          <a:xfrm>
            <a:off x="6769393" y="4045086"/>
            <a:ext cx="3672836" cy="1040611"/>
            <a:chOff x="0" y="-9525"/>
            <a:chExt cx="5247658" cy="1486800"/>
          </a:xfrm>
        </p:grpSpPr>
        <p:sp>
          <p:nvSpPr>
            <p:cNvPr id="100" name="Google Shape;100;g3cdc2114bc3_0_0"/>
            <p:cNvSpPr/>
            <p:nvPr/>
          </p:nvSpPr>
          <p:spPr>
            <a:xfrm>
              <a:off x="0" y="0"/>
              <a:ext cx="5247658" cy="1477247"/>
            </a:xfrm>
            <a:custGeom>
              <a:avLst/>
              <a:gdLst/>
              <a:ahLst/>
              <a:cxnLst/>
              <a:rect l="l" t="t" r="r" b="b"/>
              <a:pathLst>
                <a:path w="5247658" h="1477247" extrusionOk="0">
                  <a:moveTo>
                    <a:pt x="0" y="0"/>
                  </a:moveTo>
                  <a:lnTo>
                    <a:pt x="5247658" y="0"/>
                  </a:lnTo>
                  <a:lnTo>
                    <a:pt x="5247658" y="1477247"/>
                  </a:lnTo>
                  <a:lnTo>
                    <a:pt x="0" y="14772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Google Shape;101;g3cdc2114bc3_0_0"/>
            <p:cNvSpPr txBox="1"/>
            <p:nvPr/>
          </p:nvSpPr>
          <p:spPr>
            <a:xfrm>
              <a:off x="0" y="-9525"/>
              <a:ext cx="5247600" cy="14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59" b="0" i="0" u="none" strike="noStrike" cap="none">
                  <a:solidFill>
                    <a:srgbClr val="0B5394"/>
                  </a:solidFill>
                  <a:latin typeface="Inter"/>
                  <a:ea typeface="Inter"/>
                  <a:cs typeface="Inter"/>
                  <a:sym typeface="Inter"/>
                </a:rPr>
                <a:t>Name of Founder and Current Title</a:t>
              </a:r>
              <a:endParaRPr sz="1306">
                <a:solidFill>
                  <a:srgbClr val="0B5394"/>
                </a:solidFill>
              </a:endParaRPr>
            </a:p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59" b="0" i="0" u="none" strike="noStrike" cap="none">
                  <a:solidFill>
                    <a:srgbClr val="0B5394"/>
                  </a:solidFill>
                  <a:latin typeface="Inter"/>
                  <a:ea typeface="Inter"/>
                  <a:cs typeface="Inter"/>
                  <a:sym typeface="Inter"/>
                </a:rPr>
                <a:t>Academic Qualifications</a:t>
              </a:r>
              <a:endParaRPr sz="1306">
                <a:solidFill>
                  <a:srgbClr val="0B5394"/>
                </a:solidFill>
              </a:endParaRPr>
            </a:p>
          </p:txBody>
        </p:sp>
      </p:grpSp>
      <p:grpSp>
        <p:nvGrpSpPr>
          <p:cNvPr id="102" name="Google Shape;102;g3cdc2114bc3_0_0"/>
          <p:cNvGrpSpPr/>
          <p:nvPr/>
        </p:nvGrpSpPr>
        <p:grpSpPr>
          <a:xfrm>
            <a:off x="10693079" y="4045086"/>
            <a:ext cx="3672836" cy="1040611"/>
            <a:chOff x="0" y="-9525"/>
            <a:chExt cx="5247658" cy="1486800"/>
          </a:xfrm>
        </p:grpSpPr>
        <p:sp>
          <p:nvSpPr>
            <p:cNvPr id="103" name="Google Shape;103;g3cdc2114bc3_0_0"/>
            <p:cNvSpPr/>
            <p:nvPr/>
          </p:nvSpPr>
          <p:spPr>
            <a:xfrm>
              <a:off x="0" y="0"/>
              <a:ext cx="5247658" cy="1477247"/>
            </a:xfrm>
            <a:custGeom>
              <a:avLst/>
              <a:gdLst/>
              <a:ahLst/>
              <a:cxnLst/>
              <a:rect l="l" t="t" r="r" b="b"/>
              <a:pathLst>
                <a:path w="5247658" h="1477247" extrusionOk="0">
                  <a:moveTo>
                    <a:pt x="0" y="0"/>
                  </a:moveTo>
                  <a:lnTo>
                    <a:pt x="5247658" y="0"/>
                  </a:lnTo>
                  <a:lnTo>
                    <a:pt x="5247658" y="1477247"/>
                  </a:lnTo>
                  <a:lnTo>
                    <a:pt x="0" y="147724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Google Shape;104;g3cdc2114bc3_0_0"/>
            <p:cNvSpPr txBox="1"/>
            <p:nvPr/>
          </p:nvSpPr>
          <p:spPr>
            <a:xfrm>
              <a:off x="0" y="-9525"/>
              <a:ext cx="5247600" cy="14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59" b="0" i="0" u="none" strike="noStrike" cap="none">
                  <a:solidFill>
                    <a:srgbClr val="0B5394"/>
                  </a:solidFill>
                  <a:latin typeface="Inter"/>
                  <a:ea typeface="Inter"/>
                  <a:cs typeface="Inter"/>
                  <a:sym typeface="Inter"/>
                </a:rPr>
                <a:t>Name of Founder and Current Title</a:t>
              </a:r>
              <a:endParaRPr sz="1306">
                <a:solidFill>
                  <a:srgbClr val="0B5394"/>
                </a:solidFill>
              </a:endParaRPr>
            </a:p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59" b="0" i="0" u="none" strike="noStrike" cap="none">
                  <a:solidFill>
                    <a:srgbClr val="0B5394"/>
                  </a:solidFill>
                  <a:latin typeface="Inter"/>
                  <a:ea typeface="Inter"/>
                  <a:cs typeface="Inter"/>
                  <a:sym typeface="Inter"/>
                </a:rPr>
                <a:t>Academic Qualifications</a:t>
              </a:r>
              <a:endParaRPr sz="1306">
                <a:solidFill>
                  <a:srgbClr val="0B5394"/>
                </a:solidFill>
              </a:endParaRPr>
            </a:p>
          </p:txBody>
        </p:sp>
      </p:grpSp>
      <p:grpSp>
        <p:nvGrpSpPr>
          <p:cNvPr id="105" name="Google Shape;105;g3cdc2114bc3_0_0"/>
          <p:cNvGrpSpPr/>
          <p:nvPr/>
        </p:nvGrpSpPr>
        <p:grpSpPr>
          <a:xfrm>
            <a:off x="328288" y="8200340"/>
            <a:ext cx="3932833" cy="437577"/>
            <a:chOff x="0" y="-9525"/>
            <a:chExt cx="5619136" cy="625200"/>
          </a:xfrm>
        </p:grpSpPr>
        <p:sp>
          <p:nvSpPr>
            <p:cNvPr id="106" name="Google Shape;106;g3cdc2114bc3_0_0"/>
            <p:cNvSpPr/>
            <p:nvPr/>
          </p:nvSpPr>
          <p:spPr>
            <a:xfrm>
              <a:off x="0" y="0"/>
              <a:ext cx="5619136" cy="615554"/>
            </a:xfrm>
            <a:custGeom>
              <a:avLst/>
              <a:gdLst/>
              <a:ahLst/>
              <a:cxnLst/>
              <a:rect l="l" t="t" r="r" b="b"/>
              <a:pathLst>
                <a:path w="5619136" h="615554" extrusionOk="0">
                  <a:moveTo>
                    <a:pt x="0" y="0"/>
                  </a:moveTo>
                  <a:lnTo>
                    <a:pt x="5619136" y="0"/>
                  </a:lnTo>
                  <a:lnTo>
                    <a:pt x="5619136" y="615554"/>
                  </a:lnTo>
                  <a:lnTo>
                    <a:pt x="0" y="61555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Google Shape;107;g3cdc2114bc3_0_0"/>
            <p:cNvSpPr txBox="1"/>
            <p:nvPr/>
          </p:nvSpPr>
          <p:spPr>
            <a:xfrm>
              <a:off x="0" y="-9525"/>
              <a:ext cx="5619000" cy="62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59" b="0" i="0" u="none" strike="noStrike" cap="none">
                  <a:solidFill>
                    <a:srgbClr val="0B5394"/>
                  </a:solidFill>
                  <a:latin typeface="Inter"/>
                  <a:ea typeface="Inter"/>
                  <a:cs typeface="Inter"/>
                  <a:sym typeface="Inter"/>
                </a:rPr>
                <a:t>Key Mentors / Advisors (if any)</a:t>
              </a:r>
              <a:endParaRPr sz="1306">
                <a:solidFill>
                  <a:srgbClr val="0B5394"/>
                </a:solidFill>
              </a:endParaRPr>
            </a:p>
          </p:txBody>
        </p:sp>
      </p:grpSp>
      <p:sp>
        <p:nvSpPr>
          <p:cNvPr id="108" name="Google Shape;108;g3cdc2114bc3_0_0"/>
          <p:cNvSpPr/>
          <p:nvPr/>
        </p:nvSpPr>
        <p:spPr>
          <a:xfrm>
            <a:off x="9982009" y="8259461"/>
            <a:ext cx="4778755" cy="877802"/>
          </a:xfrm>
          <a:custGeom>
            <a:avLst/>
            <a:gdLst/>
            <a:ahLst/>
            <a:cxnLst/>
            <a:rect l="l" t="t" r="r" b="b"/>
            <a:pathLst>
              <a:path w="9951593" h="1254182" extrusionOk="0">
                <a:moveTo>
                  <a:pt x="0" y="0"/>
                </a:moveTo>
                <a:lnTo>
                  <a:pt x="9951593" y="0"/>
                </a:lnTo>
                <a:lnTo>
                  <a:pt x="9951593" y="1254182"/>
                </a:lnTo>
                <a:lnTo>
                  <a:pt x="0" y="125418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9" name="Google Shape;109;g3cdc2114bc3_0_0"/>
          <p:cNvSpPr txBox="1"/>
          <p:nvPr/>
        </p:nvSpPr>
        <p:spPr>
          <a:xfrm>
            <a:off x="13054524" y="7697813"/>
            <a:ext cx="4787700" cy="8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7400" tIns="47400" rIns="47400" bIns="47400" anchor="t" anchorCtr="0">
            <a:noAutofit/>
          </a:bodyPr>
          <a:lstStyle/>
          <a:p>
            <a:pPr marL="0" marR="0" lvl="0" indent="0" algn="ctr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39" b="1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Company Incorporation Date:</a:t>
            </a:r>
            <a:endParaRPr sz="1306">
              <a:solidFill>
                <a:srgbClr val="0B5394"/>
              </a:solidFill>
            </a:endParaRPr>
          </a:p>
          <a:p>
            <a:pPr marL="0" marR="0" lvl="0" indent="0" algn="ctr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39" b="1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DPIIT Registration, If Applicable:</a:t>
            </a:r>
            <a:endParaRPr sz="1306">
              <a:solidFill>
                <a:srgbClr val="0B5394"/>
              </a:solidFill>
            </a:endParaRPr>
          </a:p>
        </p:txBody>
      </p:sp>
      <p:sp>
        <p:nvSpPr>
          <p:cNvPr id="110" name="Google Shape;110;g3cdc2114bc3_0_0"/>
          <p:cNvSpPr/>
          <p:nvPr/>
        </p:nvSpPr>
        <p:spPr>
          <a:xfrm>
            <a:off x="3340911" y="1399048"/>
            <a:ext cx="2481055" cy="2481055"/>
          </a:xfrm>
          <a:custGeom>
            <a:avLst/>
            <a:gdLst/>
            <a:ahLst/>
            <a:cxnLst/>
            <a:rect l="l" t="t" r="r" b="b"/>
            <a:pathLst>
              <a:path w="2653535" h="2653535" extrusionOk="0">
                <a:moveTo>
                  <a:pt x="0" y="0"/>
                </a:moveTo>
                <a:lnTo>
                  <a:pt x="2653534" y="0"/>
                </a:lnTo>
                <a:lnTo>
                  <a:pt x="2653534" y="2653535"/>
                </a:lnTo>
                <a:lnTo>
                  <a:pt x="0" y="2653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1" name="Google Shape;111;g3cdc2114bc3_0_0"/>
          <p:cNvSpPr/>
          <p:nvPr/>
        </p:nvSpPr>
        <p:spPr>
          <a:xfrm>
            <a:off x="7361563" y="1395863"/>
            <a:ext cx="2487355" cy="2484246"/>
          </a:xfrm>
          <a:custGeom>
            <a:avLst/>
            <a:gdLst/>
            <a:ahLst/>
            <a:cxnLst/>
            <a:rect l="l" t="t" r="r" b="b"/>
            <a:pathLst>
              <a:path w="2660273" h="2656948" extrusionOk="0">
                <a:moveTo>
                  <a:pt x="0" y="0"/>
                </a:moveTo>
                <a:lnTo>
                  <a:pt x="2660273" y="0"/>
                </a:lnTo>
                <a:lnTo>
                  <a:pt x="2660273" y="2656948"/>
                </a:lnTo>
                <a:lnTo>
                  <a:pt x="0" y="26569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2" name="Google Shape;112;g3cdc2114bc3_0_0"/>
          <p:cNvSpPr/>
          <p:nvPr/>
        </p:nvSpPr>
        <p:spPr>
          <a:xfrm>
            <a:off x="1050315" y="5439020"/>
            <a:ext cx="2487355" cy="2484246"/>
          </a:xfrm>
          <a:custGeom>
            <a:avLst/>
            <a:gdLst/>
            <a:ahLst/>
            <a:cxnLst/>
            <a:rect l="l" t="t" r="r" b="b"/>
            <a:pathLst>
              <a:path w="2660273" h="2656948" extrusionOk="0">
                <a:moveTo>
                  <a:pt x="0" y="0"/>
                </a:moveTo>
                <a:lnTo>
                  <a:pt x="2660273" y="0"/>
                </a:lnTo>
                <a:lnTo>
                  <a:pt x="2660273" y="2656949"/>
                </a:lnTo>
                <a:lnTo>
                  <a:pt x="0" y="26569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3" name="Google Shape;113;g3cdc2114bc3_0_0"/>
          <p:cNvSpPr/>
          <p:nvPr/>
        </p:nvSpPr>
        <p:spPr>
          <a:xfrm>
            <a:off x="10699733" y="5840095"/>
            <a:ext cx="6965120" cy="1874870"/>
          </a:xfrm>
          <a:custGeom>
            <a:avLst/>
            <a:gdLst/>
            <a:ahLst/>
            <a:cxnLst/>
            <a:rect l="l" t="t" r="r" b="b"/>
            <a:pathLst>
              <a:path w="9951593" h="2678769" extrusionOk="0">
                <a:moveTo>
                  <a:pt x="0" y="0"/>
                </a:moveTo>
                <a:lnTo>
                  <a:pt x="9951593" y="0"/>
                </a:lnTo>
                <a:lnTo>
                  <a:pt x="9951593" y="2678770"/>
                </a:lnTo>
                <a:lnTo>
                  <a:pt x="0" y="267877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4" name="Google Shape;114;g3cdc2114bc3_0_0"/>
          <p:cNvSpPr txBox="1"/>
          <p:nvPr/>
        </p:nvSpPr>
        <p:spPr>
          <a:xfrm>
            <a:off x="10693104" y="5439026"/>
            <a:ext cx="6978353" cy="19054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7400" tIns="47400" rIns="47400" bIns="47400" anchor="t" anchorCtr="0">
            <a:no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39" b="1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Shareholding Details:</a:t>
            </a:r>
            <a:endParaRPr sz="2239" b="1" i="0" u="none" strike="noStrike" cap="none">
              <a:solidFill>
                <a:srgbClr val="0B5394"/>
              </a:solidFill>
              <a:latin typeface="Inter"/>
              <a:ea typeface="Inter"/>
              <a:cs typeface="Inter"/>
              <a:sym typeface="Inter"/>
            </a:endParaRPr>
          </a:p>
          <a:p>
            <a:pPr marL="426680" marR="0" lvl="0" indent="-355567" algn="just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240"/>
              <a:buFont typeface="Inter"/>
              <a:buAutoNum type="arabicPeriod"/>
            </a:pPr>
            <a:r>
              <a:rPr lang="en-US" sz="2239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Current Share holders</a:t>
            </a:r>
            <a:endParaRPr sz="1306">
              <a:solidFill>
                <a:srgbClr val="0B5394"/>
              </a:solidFill>
            </a:endParaRPr>
          </a:p>
          <a:p>
            <a:pPr marL="426680" marR="0" lvl="0" indent="-355567" algn="just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240"/>
              <a:buFont typeface="Inter"/>
              <a:buAutoNum type="arabicPeriod"/>
            </a:pPr>
            <a:r>
              <a:rPr lang="en-US" sz="2239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Current Share Holding</a:t>
            </a:r>
            <a:endParaRPr sz="1306">
              <a:solidFill>
                <a:srgbClr val="0B5394"/>
              </a:solidFill>
            </a:endParaRPr>
          </a:p>
          <a:p>
            <a:pPr marL="426680" marR="0" lvl="0" indent="-355567" algn="just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240"/>
              <a:buFont typeface="Inter"/>
              <a:buAutoNum type="arabicPeriod"/>
            </a:pPr>
            <a:r>
              <a:rPr lang="en-US" sz="2239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Proposed, If Applicable</a:t>
            </a:r>
            <a:endParaRPr sz="1306">
              <a:solidFill>
                <a:srgbClr val="0B5394"/>
              </a:solidFill>
            </a:endParaRPr>
          </a:p>
        </p:txBody>
      </p:sp>
      <p:sp>
        <p:nvSpPr>
          <p:cNvPr id="115" name="Google Shape;115;g3cdc2114bc3_0_0"/>
          <p:cNvSpPr/>
          <p:nvPr/>
        </p:nvSpPr>
        <p:spPr>
          <a:xfrm>
            <a:off x="11390983" y="1399048"/>
            <a:ext cx="2481055" cy="2481055"/>
          </a:xfrm>
          <a:custGeom>
            <a:avLst/>
            <a:gdLst/>
            <a:ahLst/>
            <a:cxnLst/>
            <a:rect l="l" t="t" r="r" b="b"/>
            <a:pathLst>
              <a:path w="2653535" h="2653535" extrusionOk="0">
                <a:moveTo>
                  <a:pt x="0" y="0"/>
                </a:moveTo>
                <a:lnTo>
                  <a:pt x="2653535" y="0"/>
                </a:lnTo>
                <a:lnTo>
                  <a:pt x="2653535" y="2653535"/>
                </a:lnTo>
                <a:lnTo>
                  <a:pt x="0" y="2653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"/>
          <p:cNvSpPr txBox="1"/>
          <p:nvPr/>
        </p:nvSpPr>
        <p:spPr>
          <a:xfrm>
            <a:off x="1574275" y="0"/>
            <a:ext cx="16849500" cy="12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50"/>
              <a:buFont typeface="Arial"/>
              <a:buNone/>
            </a:pPr>
            <a:r>
              <a:rPr lang="en-US" sz="5600" b="1" i="0" u="none" strike="noStrike" cap="none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Core Problem and Background Study</a:t>
            </a:r>
            <a:endParaRPr sz="5600" b="0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3186620" y="3020215"/>
            <a:ext cx="12186300" cy="4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4"/>
              <a:buFont typeface="Arial"/>
              <a:buNone/>
            </a:pPr>
            <a:r>
              <a:rPr lang="en-US" sz="2764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What is the main problem you're addressing?</a:t>
            </a:r>
            <a:endParaRPr sz="1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 txBox="1"/>
          <p:nvPr/>
        </p:nvSpPr>
        <p:spPr>
          <a:xfrm>
            <a:off x="3186620" y="6963186"/>
            <a:ext cx="12186300" cy="4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4"/>
              <a:buFont typeface="Arial"/>
              <a:buNone/>
            </a:pPr>
            <a:r>
              <a:rPr lang="en-US" sz="2764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Who are the primary stakeholders affected?</a:t>
            </a:r>
            <a:endParaRPr sz="1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"/>
          <p:cNvSpPr/>
          <p:nvPr/>
        </p:nvSpPr>
        <p:spPr>
          <a:xfrm>
            <a:off x="16691008" y="3155851"/>
            <a:ext cx="74400" cy="3973500"/>
          </a:xfrm>
          <a:prstGeom prst="rect">
            <a:avLst/>
          </a:prstGeom>
          <a:solidFill>
            <a:srgbClr val="C385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"/>
          <p:cNvSpPr/>
          <p:nvPr/>
        </p:nvSpPr>
        <p:spPr>
          <a:xfrm>
            <a:off x="16442500" y="2898418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 extrusionOk="0">
                <a:moveTo>
                  <a:pt x="0" y="0"/>
                </a:moveTo>
                <a:lnTo>
                  <a:pt x="571500" y="0"/>
                </a:lnTo>
                <a:lnTo>
                  <a:pt x="5715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5" name="Google Shape;125;p3"/>
          <p:cNvSpPr/>
          <p:nvPr/>
        </p:nvSpPr>
        <p:spPr>
          <a:xfrm>
            <a:off x="16442500" y="4932439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 extrusionOk="0">
                <a:moveTo>
                  <a:pt x="0" y="0"/>
                </a:moveTo>
                <a:lnTo>
                  <a:pt x="571500" y="0"/>
                </a:lnTo>
                <a:lnTo>
                  <a:pt x="5715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6" name="Google Shape;126;p3"/>
          <p:cNvSpPr/>
          <p:nvPr/>
        </p:nvSpPr>
        <p:spPr>
          <a:xfrm>
            <a:off x="16442500" y="6813073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 extrusionOk="0">
                <a:moveTo>
                  <a:pt x="0" y="0"/>
                </a:moveTo>
                <a:lnTo>
                  <a:pt x="571500" y="0"/>
                </a:lnTo>
                <a:lnTo>
                  <a:pt x="5715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7" name="Google Shape;127;p3"/>
          <p:cNvSpPr txBox="1"/>
          <p:nvPr/>
        </p:nvSpPr>
        <p:spPr>
          <a:xfrm>
            <a:off x="3186620" y="5007038"/>
            <a:ext cx="12186300" cy="4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4"/>
              <a:buFont typeface="Arial"/>
              <a:buNone/>
            </a:pPr>
            <a:r>
              <a:rPr lang="en-US" sz="2764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Why does it matter?</a:t>
            </a:r>
            <a:endParaRPr sz="1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"/>
          <p:cNvSpPr txBox="1"/>
          <p:nvPr/>
        </p:nvSpPr>
        <p:spPr>
          <a:xfrm>
            <a:off x="1628550" y="222150"/>
            <a:ext cx="16659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en-US" sz="6000" b="1" i="0" u="none" strike="noStrike" cap="none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Solution to the Problem</a:t>
            </a:r>
            <a:endParaRPr sz="6000" b="0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3349495" y="3020215"/>
            <a:ext cx="12186300" cy="4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4"/>
              <a:buFont typeface="Arial"/>
              <a:buNone/>
            </a:pPr>
            <a:r>
              <a:rPr lang="en-US" sz="2764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Explain your solution simply.</a:t>
            </a:r>
            <a:endParaRPr sz="1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3349495" y="6963186"/>
            <a:ext cx="12186300" cy="4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4"/>
              <a:buFont typeface="Arial"/>
              <a:buNone/>
            </a:pPr>
            <a:r>
              <a:rPr lang="en-US" sz="2764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What's the fundamental approach (main technology) you're using?</a:t>
            </a:r>
            <a:endParaRPr sz="1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4"/>
          <p:cNvSpPr/>
          <p:nvPr/>
        </p:nvSpPr>
        <p:spPr>
          <a:xfrm>
            <a:off x="16853883" y="3155851"/>
            <a:ext cx="74400" cy="3973500"/>
          </a:xfrm>
          <a:prstGeom prst="rect">
            <a:avLst/>
          </a:prstGeom>
          <a:solidFill>
            <a:srgbClr val="C385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16605375" y="2898418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 extrusionOk="0">
                <a:moveTo>
                  <a:pt x="0" y="0"/>
                </a:moveTo>
                <a:lnTo>
                  <a:pt x="571500" y="0"/>
                </a:lnTo>
                <a:lnTo>
                  <a:pt x="5715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7" name="Google Shape;137;p4"/>
          <p:cNvSpPr/>
          <p:nvPr/>
        </p:nvSpPr>
        <p:spPr>
          <a:xfrm>
            <a:off x="16605375" y="4932439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 extrusionOk="0">
                <a:moveTo>
                  <a:pt x="0" y="0"/>
                </a:moveTo>
                <a:lnTo>
                  <a:pt x="571500" y="0"/>
                </a:lnTo>
                <a:lnTo>
                  <a:pt x="5715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8" name="Google Shape;138;p4"/>
          <p:cNvSpPr/>
          <p:nvPr/>
        </p:nvSpPr>
        <p:spPr>
          <a:xfrm>
            <a:off x="16605375" y="6813073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 extrusionOk="0">
                <a:moveTo>
                  <a:pt x="0" y="0"/>
                </a:moveTo>
                <a:lnTo>
                  <a:pt x="571500" y="0"/>
                </a:lnTo>
                <a:lnTo>
                  <a:pt x="5715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9" name="Google Shape;139;p4"/>
          <p:cNvSpPr txBox="1"/>
          <p:nvPr/>
        </p:nvSpPr>
        <p:spPr>
          <a:xfrm>
            <a:off x="3349495" y="5007038"/>
            <a:ext cx="12186300" cy="4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4"/>
              <a:buFont typeface="Arial"/>
              <a:buNone/>
            </a:pPr>
            <a:r>
              <a:rPr lang="en-US" sz="2764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What's the unique way your solution tackles the issue?</a:t>
            </a:r>
            <a:endParaRPr sz="1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"/>
          <p:cNvSpPr txBox="1"/>
          <p:nvPr/>
        </p:nvSpPr>
        <p:spPr>
          <a:xfrm>
            <a:off x="1547125" y="158675"/>
            <a:ext cx="16740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lang="en-US" sz="6000" b="1" i="0" u="none" strike="noStrike" cap="none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What you offer?</a:t>
            </a:r>
            <a:endParaRPr sz="6000" b="0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3295195" y="3020215"/>
            <a:ext cx="12186300" cy="4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4"/>
              <a:buFont typeface="Arial"/>
              <a:buNone/>
            </a:pPr>
            <a:r>
              <a:rPr lang="en-US" sz="2764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Core features and advantages of your product/service</a:t>
            </a:r>
            <a:endParaRPr sz="1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3295195" y="6963186"/>
            <a:ext cx="12186300" cy="4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4"/>
              <a:buFont typeface="Arial"/>
              <a:buNone/>
            </a:pPr>
            <a:r>
              <a:rPr lang="en-US" sz="2764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Incorporate visuals where applicable</a:t>
            </a:r>
            <a:endParaRPr sz="1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5"/>
          <p:cNvSpPr/>
          <p:nvPr/>
        </p:nvSpPr>
        <p:spPr>
          <a:xfrm>
            <a:off x="16799583" y="3155851"/>
            <a:ext cx="74400" cy="3973500"/>
          </a:xfrm>
          <a:prstGeom prst="rect">
            <a:avLst/>
          </a:prstGeom>
          <a:solidFill>
            <a:srgbClr val="C385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5"/>
          <p:cNvSpPr/>
          <p:nvPr/>
        </p:nvSpPr>
        <p:spPr>
          <a:xfrm>
            <a:off x="16551075" y="2898418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 extrusionOk="0">
                <a:moveTo>
                  <a:pt x="0" y="0"/>
                </a:moveTo>
                <a:lnTo>
                  <a:pt x="571500" y="0"/>
                </a:lnTo>
                <a:lnTo>
                  <a:pt x="5715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9" name="Google Shape;149;p5"/>
          <p:cNvSpPr/>
          <p:nvPr/>
        </p:nvSpPr>
        <p:spPr>
          <a:xfrm>
            <a:off x="16551075" y="4932439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 extrusionOk="0">
                <a:moveTo>
                  <a:pt x="0" y="0"/>
                </a:moveTo>
                <a:lnTo>
                  <a:pt x="571500" y="0"/>
                </a:lnTo>
                <a:lnTo>
                  <a:pt x="5715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0" name="Google Shape;150;p5"/>
          <p:cNvSpPr/>
          <p:nvPr/>
        </p:nvSpPr>
        <p:spPr>
          <a:xfrm>
            <a:off x="16551075" y="6813073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 extrusionOk="0">
                <a:moveTo>
                  <a:pt x="0" y="0"/>
                </a:moveTo>
                <a:lnTo>
                  <a:pt x="571500" y="0"/>
                </a:lnTo>
                <a:lnTo>
                  <a:pt x="5715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1" name="Google Shape;151;p5"/>
          <p:cNvSpPr txBox="1"/>
          <p:nvPr/>
        </p:nvSpPr>
        <p:spPr>
          <a:xfrm>
            <a:off x="3295195" y="5007038"/>
            <a:ext cx="12186300" cy="4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4"/>
              <a:buFont typeface="Arial"/>
              <a:buNone/>
            </a:pPr>
            <a:r>
              <a:rPr lang="en-US" sz="2764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Technical viability and innovation</a:t>
            </a:r>
            <a:endParaRPr sz="1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"/>
          <p:cNvSpPr txBox="1"/>
          <p:nvPr/>
        </p:nvSpPr>
        <p:spPr>
          <a:xfrm>
            <a:off x="1547125" y="196825"/>
            <a:ext cx="167409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35"/>
              <a:buFont typeface="Arial"/>
              <a:buNone/>
            </a:pPr>
            <a:r>
              <a:rPr lang="en-US" sz="5600" b="1" i="0" u="none" strike="noStrike" cap="none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Target audience and customer</a:t>
            </a:r>
            <a:r>
              <a:rPr lang="en-US" sz="5600" b="1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5600" b="1" i="0" u="none" strike="noStrike" cap="none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demographic</a:t>
            </a:r>
            <a:endParaRPr sz="5600" b="0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" name="Google Shape;157;p7"/>
          <p:cNvGrpSpPr/>
          <p:nvPr/>
        </p:nvGrpSpPr>
        <p:grpSpPr>
          <a:xfrm>
            <a:off x="646375" y="1954472"/>
            <a:ext cx="13901576" cy="735483"/>
            <a:chOff x="0" y="0"/>
            <a:chExt cx="10080911" cy="533345"/>
          </a:xfrm>
        </p:grpSpPr>
        <p:sp>
          <p:nvSpPr>
            <p:cNvPr id="158" name="Google Shape;158;p7"/>
            <p:cNvSpPr txBox="1"/>
            <p:nvPr/>
          </p:nvSpPr>
          <p:spPr>
            <a:xfrm>
              <a:off x="870611" y="107262"/>
              <a:ext cx="9210300" cy="29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995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15"/>
                <a:buFont typeface="Arial"/>
                <a:buNone/>
              </a:pPr>
              <a:r>
                <a:rPr lang="en-US" sz="2614" b="0" i="0" u="none" strike="noStrike" cap="none">
                  <a:solidFill>
                    <a:srgbClr val="0B5394"/>
                  </a:solidFill>
                  <a:latin typeface="Inter"/>
                  <a:ea typeface="Inter"/>
                  <a:cs typeface="Inter"/>
                  <a:sym typeface="Inter"/>
                </a:rPr>
                <a:t>Who are your target customers?</a:t>
              </a:r>
              <a:endParaRPr sz="2574" b="0" i="0" u="none" strike="noStrike" cap="non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7"/>
            <p:cNvSpPr/>
            <p:nvPr/>
          </p:nvSpPr>
          <p:spPr>
            <a:xfrm>
              <a:off x="0" y="0"/>
              <a:ext cx="533345" cy="533345"/>
            </a:xfrm>
            <a:custGeom>
              <a:avLst/>
              <a:gdLst/>
              <a:ahLst/>
              <a:cxnLst/>
              <a:rect l="l" t="t" r="r" b="b"/>
              <a:pathLst>
                <a:path w="533345" h="533345" extrusionOk="0">
                  <a:moveTo>
                    <a:pt x="0" y="0"/>
                  </a:moveTo>
                  <a:lnTo>
                    <a:pt x="533345" y="0"/>
                  </a:lnTo>
                  <a:lnTo>
                    <a:pt x="533345" y="533345"/>
                  </a:lnTo>
                  <a:lnTo>
                    <a:pt x="0" y="53334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0" name="Google Shape;160;p7"/>
          <p:cNvGrpSpPr/>
          <p:nvPr/>
        </p:nvGrpSpPr>
        <p:grpSpPr>
          <a:xfrm>
            <a:off x="646375" y="3894364"/>
            <a:ext cx="13901576" cy="925447"/>
            <a:chOff x="0" y="-8138"/>
            <a:chExt cx="10080911" cy="671100"/>
          </a:xfrm>
        </p:grpSpPr>
        <p:sp>
          <p:nvSpPr>
            <p:cNvPr id="161" name="Google Shape;161;p7"/>
            <p:cNvSpPr txBox="1"/>
            <p:nvPr/>
          </p:nvSpPr>
          <p:spPr>
            <a:xfrm>
              <a:off x="870611" y="-8138"/>
              <a:ext cx="9210300" cy="67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995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15"/>
                <a:buFont typeface="Arial"/>
                <a:buNone/>
              </a:pPr>
              <a:r>
                <a:rPr lang="en-US" sz="2614" b="0" i="0" u="none" strike="noStrike" cap="none">
                  <a:solidFill>
                    <a:srgbClr val="0B5394"/>
                  </a:solidFill>
                  <a:latin typeface="Inter"/>
                  <a:ea typeface="Inter"/>
                  <a:cs typeface="Inter"/>
                  <a:sym typeface="Inter"/>
                </a:rPr>
                <a:t>How did you validate the need for your product/service? (Example: Feedback/metrics)</a:t>
              </a:r>
              <a:endParaRPr sz="2574" b="0" i="0" u="none" strike="noStrike" cap="non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7"/>
            <p:cNvSpPr/>
            <p:nvPr/>
          </p:nvSpPr>
          <p:spPr>
            <a:xfrm>
              <a:off x="0" y="0"/>
              <a:ext cx="533345" cy="533345"/>
            </a:xfrm>
            <a:custGeom>
              <a:avLst/>
              <a:gdLst/>
              <a:ahLst/>
              <a:cxnLst/>
              <a:rect l="l" t="t" r="r" b="b"/>
              <a:pathLst>
                <a:path w="533345" h="533345" extrusionOk="0">
                  <a:moveTo>
                    <a:pt x="0" y="0"/>
                  </a:moveTo>
                  <a:lnTo>
                    <a:pt x="533345" y="0"/>
                  </a:lnTo>
                  <a:lnTo>
                    <a:pt x="533345" y="533345"/>
                  </a:lnTo>
                  <a:lnTo>
                    <a:pt x="0" y="53334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3" name="Google Shape;163;p7"/>
          <p:cNvGrpSpPr/>
          <p:nvPr/>
        </p:nvGrpSpPr>
        <p:grpSpPr>
          <a:xfrm>
            <a:off x="646375" y="5856697"/>
            <a:ext cx="13901576" cy="735483"/>
            <a:chOff x="0" y="0"/>
            <a:chExt cx="10080911" cy="533345"/>
          </a:xfrm>
        </p:grpSpPr>
        <p:sp>
          <p:nvSpPr>
            <p:cNvPr id="164" name="Google Shape;164;p7"/>
            <p:cNvSpPr txBox="1"/>
            <p:nvPr/>
          </p:nvSpPr>
          <p:spPr>
            <a:xfrm>
              <a:off x="870611" y="107262"/>
              <a:ext cx="9210300" cy="29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995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15"/>
                <a:buFont typeface="Arial"/>
                <a:buNone/>
              </a:pPr>
              <a:r>
                <a:rPr lang="en-US" sz="2614" b="0" i="0" u="none" strike="noStrike" cap="none">
                  <a:solidFill>
                    <a:srgbClr val="0B5394"/>
                  </a:solidFill>
                  <a:latin typeface="Inter"/>
                  <a:ea typeface="Inter"/>
                  <a:cs typeface="Inter"/>
                  <a:sym typeface="Inter"/>
                </a:rPr>
                <a:t>What is the size and potential of the market?</a:t>
              </a:r>
              <a:endParaRPr sz="2574" b="0" i="0" u="none" strike="noStrike" cap="non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7"/>
            <p:cNvSpPr/>
            <p:nvPr/>
          </p:nvSpPr>
          <p:spPr>
            <a:xfrm>
              <a:off x="0" y="0"/>
              <a:ext cx="533345" cy="533345"/>
            </a:xfrm>
            <a:custGeom>
              <a:avLst/>
              <a:gdLst/>
              <a:ahLst/>
              <a:cxnLst/>
              <a:rect l="l" t="t" r="r" b="b"/>
              <a:pathLst>
                <a:path w="533345" h="533345" extrusionOk="0">
                  <a:moveTo>
                    <a:pt x="0" y="0"/>
                  </a:moveTo>
                  <a:lnTo>
                    <a:pt x="533345" y="0"/>
                  </a:lnTo>
                  <a:lnTo>
                    <a:pt x="533345" y="533345"/>
                  </a:lnTo>
                  <a:lnTo>
                    <a:pt x="0" y="53334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6" name="Google Shape;166;p7"/>
          <p:cNvGrpSpPr/>
          <p:nvPr/>
        </p:nvGrpSpPr>
        <p:grpSpPr>
          <a:xfrm>
            <a:off x="646375" y="7745566"/>
            <a:ext cx="13901576" cy="925447"/>
            <a:chOff x="0" y="-19050"/>
            <a:chExt cx="10080911" cy="671100"/>
          </a:xfrm>
        </p:grpSpPr>
        <p:sp>
          <p:nvSpPr>
            <p:cNvPr id="167" name="Google Shape;167;p7"/>
            <p:cNvSpPr txBox="1"/>
            <p:nvPr/>
          </p:nvSpPr>
          <p:spPr>
            <a:xfrm>
              <a:off x="870611" y="-19050"/>
              <a:ext cx="9210300" cy="67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995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15"/>
                <a:buFont typeface="Arial"/>
                <a:buNone/>
              </a:pPr>
              <a:r>
                <a:rPr lang="en-US" sz="2614" b="0" i="0" u="none" strike="noStrike" cap="none">
                  <a:solidFill>
                    <a:srgbClr val="0B5394"/>
                  </a:solidFill>
                  <a:latin typeface="Inter"/>
                  <a:ea typeface="Inter"/>
                  <a:cs typeface="Inter"/>
                  <a:sym typeface="Inter"/>
                </a:rPr>
                <a:t>What are the barriers to entry? (Example: Market Accessibility Challenges, Target Customer Profile, etc.)</a:t>
              </a:r>
              <a:endParaRPr sz="2574" b="0" i="0" u="none" strike="noStrike" cap="non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0" y="26088"/>
              <a:ext cx="533345" cy="533345"/>
            </a:xfrm>
            <a:custGeom>
              <a:avLst/>
              <a:gdLst/>
              <a:ahLst/>
              <a:cxnLst/>
              <a:rect l="l" t="t" r="r" b="b"/>
              <a:pathLst>
                <a:path w="533345" h="533345" extrusionOk="0">
                  <a:moveTo>
                    <a:pt x="0" y="0"/>
                  </a:moveTo>
                  <a:lnTo>
                    <a:pt x="533345" y="0"/>
                  </a:lnTo>
                  <a:lnTo>
                    <a:pt x="533345" y="533344"/>
                  </a:lnTo>
                  <a:lnTo>
                    <a:pt x="0" y="5333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69" name="Google Shape;169;p7"/>
          <p:cNvCxnSpPr/>
          <p:nvPr/>
        </p:nvCxnSpPr>
        <p:spPr>
          <a:xfrm>
            <a:off x="646375" y="1337905"/>
            <a:ext cx="13901700" cy="0"/>
          </a:xfrm>
          <a:prstGeom prst="straightConnector1">
            <a:avLst/>
          </a:prstGeom>
          <a:noFill/>
          <a:ln w="17500" cap="rnd" cmpd="sng">
            <a:solidFill>
              <a:srgbClr val="FBDBA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0" name="Google Shape;170;p7"/>
          <p:cNvCxnSpPr/>
          <p:nvPr/>
        </p:nvCxnSpPr>
        <p:spPr>
          <a:xfrm>
            <a:off x="646375" y="3289017"/>
            <a:ext cx="13901700" cy="0"/>
          </a:xfrm>
          <a:prstGeom prst="straightConnector1">
            <a:avLst/>
          </a:prstGeom>
          <a:noFill/>
          <a:ln w="17500" cap="rnd" cmpd="sng">
            <a:solidFill>
              <a:srgbClr val="FBDBA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1" name="Google Shape;171;p7"/>
          <p:cNvCxnSpPr/>
          <p:nvPr/>
        </p:nvCxnSpPr>
        <p:spPr>
          <a:xfrm>
            <a:off x="646375" y="5240130"/>
            <a:ext cx="13901700" cy="0"/>
          </a:xfrm>
          <a:prstGeom prst="straightConnector1">
            <a:avLst/>
          </a:prstGeom>
          <a:noFill/>
          <a:ln w="17500" cap="rnd" cmpd="sng">
            <a:solidFill>
              <a:srgbClr val="FBDBA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2" name="Google Shape;172;p7"/>
          <p:cNvCxnSpPr/>
          <p:nvPr/>
        </p:nvCxnSpPr>
        <p:spPr>
          <a:xfrm>
            <a:off x="646375" y="7191242"/>
            <a:ext cx="13901700" cy="0"/>
          </a:xfrm>
          <a:prstGeom prst="straightConnector1">
            <a:avLst/>
          </a:prstGeom>
          <a:noFill/>
          <a:ln w="17500" cap="rnd" cmpd="sng">
            <a:solidFill>
              <a:srgbClr val="FBDBA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3" name="Google Shape;173;p7"/>
          <p:cNvCxnSpPr/>
          <p:nvPr/>
        </p:nvCxnSpPr>
        <p:spPr>
          <a:xfrm>
            <a:off x="843598" y="8858962"/>
            <a:ext cx="13901700" cy="0"/>
          </a:xfrm>
          <a:prstGeom prst="straightConnector1">
            <a:avLst/>
          </a:prstGeom>
          <a:noFill/>
          <a:ln w="17500" cap="rnd" cmpd="sng">
            <a:solidFill>
              <a:srgbClr val="FBDBA8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cdc18dae52_0_0"/>
          <p:cNvSpPr txBox="1"/>
          <p:nvPr/>
        </p:nvSpPr>
        <p:spPr>
          <a:xfrm>
            <a:off x="0" y="214775"/>
            <a:ext cx="18288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lang="en-US" sz="6000" b="1" i="0" u="none" strike="noStrike" cap="none" dirty="0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Market competition Analysis</a:t>
            </a:r>
            <a:endParaRPr sz="6000" b="0" i="0" u="none" strike="noStrike" cap="none" dirty="0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3cdc18dae52_0_0"/>
          <p:cNvSpPr txBox="1"/>
          <p:nvPr/>
        </p:nvSpPr>
        <p:spPr>
          <a:xfrm>
            <a:off x="2365350" y="3912012"/>
            <a:ext cx="13557300" cy="24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04518" marR="0" lvl="1" indent="-378523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Char char="•"/>
            </a:pPr>
            <a:r>
              <a:rPr lang="en-US" sz="40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Key competitors and their offerings</a:t>
            </a: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4518" marR="0" lvl="1" indent="-378523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Char char="•"/>
            </a:pPr>
            <a:r>
              <a:rPr lang="en-US" sz="40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Your unique competitive advantage (technology, business model, etc.)</a:t>
            </a: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cdc18dae52_0_13"/>
          <p:cNvSpPr txBox="1"/>
          <p:nvPr/>
        </p:nvSpPr>
        <p:spPr>
          <a:xfrm>
            <a:off x="0" y="121700"/>
            <a:ext cx="18288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rPr lang="en-US" sz="6000" b="1" i="0" u="none" strike="noStrike" cap="none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Market entry strategy</a:t>
            </a:r>
            <a:endParaRPr sz="6000" b="0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3cdc18dae52_0_13"/>
          <p:cNvSpPr txBox="1"/>
          <p:nvPr/>
        </p:nvSpPr>
        <p:spPr>
          <a:xfrm>
            <a:off x="162850" y="1488100"/>
            <a:ext cx="17832600" cy="1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7"/>
              <a:buFont typeface="Arial"/>
              <a:buNone/>
            </a:pPr>
            <a:r>
              <a:rPr lang="en-US" sz="3000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Provide a detailed plan on how you intend to engage your target customers, capture market and sustain a competitive edge.</a:t>
            </a:r>
            <a:endParaRPr sz="30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cdc18dae52_0_13"/>
          <p:cNvSpPr txBox="1"/>
          <p:nvPr/>
        </p:nvSpPr>
        <p:spPr>
          <a:xfrm>
            <a:off x="739077" y="4373950"/>
            <a:ext cx="11802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4400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  <a:endParaRPr sz="4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3cdc18dae52_0_13"/>
          <p:cNvSpPr txBox="1"/>
          <p:nvPr/>
        </p:nvSpPr>
        <p:spPr>
          <a:xfrm>
            <a:off x="1490478" y="4401375"/>
            <a:ext cx="72492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7"/>
              <a:buFont typeface="Arial"/>
              <a:buNone/>
            </a:pPr>
            <a:r>
              <a:rPr lang="en-US" sz="4400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Distribution channels</a:t>
            </a:r>
            <a:endParaRPr sz="4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3cdc18dae52_0_13"/>
          <p:cNvSpPr txBox="1"/>
          <p:nvPr/>
        </p:nvSpPr>
        <p:spPr>
          <a:xfrm>
            <a:off x="739077" y="6241469"/>
            <a:ext cx="11802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4400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03</a:t>
            </a:r>
            <a:endParaRPr sz="4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3cdc18dae52_0_13"/>
          <p:cNvSpPr txBox="1"/>
          <p:nvPr/>
        </p:nvSpPr>
        <p:spPr>
          <a:xfrm>
            <a:off x="1653317" y="6241469"/>
            <a:ext cx="50652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7"/>
              <a:buFont typeface="Arial"/>
              <a:buNone/>
            </a:pPr>
            <a:r>
              <a:rPr lang="en-US" sz="4400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Core activities</a:t>
            </a:r>
            <a:endParaRPr sz="4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3cdc18dae52_0_13"/>
          <p:cNvSpPr txBox="1"/>
          <p:nvPr/>
        </p:nvSpPr>
        <p:spPr>
          <a:xfrm>
            <a:off x="10740275" y="4373950"/>
            <a:ext cx="12939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4400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  <a:endParaRPr sz="4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3cdc18dae52_0_13"/>
          <p:cNvSpPr txBox="1"/>
          <p:nvPr/>
        </p:nvSpPr>
        <p:spPr>
          <a:xfrm>
            <a:off x="11725540" y="4373950"/>
            <a:ext cx="55527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7"/>
              <a:buFont typeface="Arial"/>
              <a:buNone/>
            </a:pPr>
            <a:r>
              <a:rPr lang="en-US" sz="4400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Strategic partners</a:t>
            </a:r>
            <a:endParaRPr sz="4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3cdc18dae52_0_13"/>
          <p:cNvSpPr txBox="1"/>
          <p:nvPr/>
        </p:nvSpPr>
        <p:spPr>
          <a:xfrm>
            <a:off x="10740277" y="6241469"/>
            <a:ext cx="11802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4400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04</a:t>
            </a:r>
            <a:endParaRPr sz="4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3cdc18dae52_0_13"/>
          <p:cNvSpPr txBox="1"/>
          <p:nvPr/>
        </p:nvSpPr>
        <p:spPr>
          <a:xfrm>
            <a:off x="11725551" y="6241475"/>
            <a:ext cx="64329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7"/>
              <a:buFont typeface="Arial"/>
              <a:buNone/>
            </a:pPr>
            <a:r>
              <a:rPr lang="en-US" sz="4400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Essential resources</a:t>
            </a:r>
            <a:endParaRPr sz="44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cdc18dae52_0_47"/>
          <p:cNvSpPr txBox="1"/>
          <p:nvPr/>
        </p:nvSpPr>
        <p:spPr>
          <a:xfrm>
            <a:off x="1628300" y="244575"/>
            <a:ext cx="16659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5200" b="1" i="0" u="none" strike="noStrike" cap="none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Monetization strategy and financial projections</a:t>
            </a:r>
            <a:endParaRPr sz="5200" b="0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3cdc18dae52_0_47"/>
          <p:cNvSpPr txBox="1"/>
          <p:nvPr/>
        </p:nvSpPr>
        <p:spPr>
          <a:xfrm>
            <a:off x="1628300" y="4757906"/>
            <a:ext cx="1107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3cdc18dae52_0_47"/>
          <p:cNvSpPr txBox="1"/>
          <p:nvPr/>
        </p:nvSpPr>
        <p:spPr>
          <a:xfrm>
            <a:off x="896850" y="3604200"/>
            <a:ext cx="16494300" cy="30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61341" marR="0" lvl="1" indent="-369568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4000"/>
              <a:buFont typeface="Arial"/>
              <a:buChar char="•"/>
            </a:pPr>
            <a:r>
              <a:rPr lang="en-US" sz="4000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Source of Revenue  (Like: subscriptions, sales, etc.)</a:t>
            </a:r>
            <a:endParaRPr sz="40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61341" marR="0" lvl="1" indent="-369568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4000"/>
              <a:buFont typeface="Arial"/>
              <a:buChar char="•"/>
            </a:pPr>
            <a:r>
              <a:rPr lang="en-US" sz="4000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Funding overview – Grants obtained/ Investments secured (if any)</a:t>
            </a:r>
            <a:endParaRPr sz="40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61341" marR="0" lvl="1" indent="-369568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4000"/>
              <a:buFont typeface="Arial"/>
              <a:buChar char="•"/>
            </a:pPr>
            <a:r>
              <a:rPr lang="en-US" sz="4000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Pricing approach and forecasted revenue (1-2 years)</a:t>
            </a:r>
            <a:endParaRPr sz="40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"/>
          <p:cNvSpPr txBox="1"/>
          <p:nvPr/>
        </p:nvSpPr>
        <p:spPr>
          <a:xfrm>
            <a:off x="1620700" y="242350"/>
            <a:ext cx="16537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lang="en-US" sz="6000" b="1" i="0" u="none" strike="noStrike" cap="none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Timeline and strategic plan</a:t>
            </a:r>
            <a:endParaRPr sz="6000" b="0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0"/>
          <p:cNvSpPr txBox="1"/>
          <p:nvPr/>
        </p:nvSpPr>
        <p:spPr>
          <a:xfrm>
            <a:off x="2679300" y="2515511"/>
            <a:ext cx="1107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866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0"/>
          <p:cNvSpPr txBox="1"/>
          <p:nvPr/>
        </p:nvSpPr>
        <p:spPr>
          <a:xfrm>
            <a:off x="875250" y="3604200"/>
            <a:ext cx="16537500" cy="30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61341" marR="0" lvl="1" indent="-369568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4000"/>
              <a:buFont typeface="Arial"/>
              <a:buChar char="•"/>
            </a:pPr>
            <a:r>
              <a:rPr lang="en-US" sz="4000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Key milestones and timelines for the upcoming year, along with resource allocation and financial forecasts for each phase</a:t>
            </a:r>
            <a:endParaRPr sz="40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61341" marR="0" lvl="1" indent="-369568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4000"/>
              <a:buFont typeface="Arial"/>
              <a:buChar char="•"/>
            </a:pPr>
            <a:r>
              <a:rPr lang="en-US" sz="4000" b="0" i="0" u="none" strike="noStrike" cap="none">
                <a:solidFill>
                  <a:srgbClr val="0B5394"/>
                </a:solidFill>
                <a:latin typeface="Inter"/>
                <a:ea typeface="Inter"/>
                <a:cs typeface="Inter"/>
                <a:sym typeface="Inter"/>
              </a:rPr>
              <a:t>Projected expenses (including funding needs for each stage)</a:t>
            </a:r>
            <a:endParaRPr sz="40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"/>
          <p:cNvSpPr txBox="1"/>
          <p:nvPr/>
        </p:nvSpPr>
        <p:spPr>
          <a:xfrm>
            <a:off x="1574275" y="290300"/>
            <a:ext cx="16285500" cy="13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10"/>
              <a:buFont typeface="Arial"/>
              <a:buNone/>
            </a:pPr>
            <a:r>
              <a:rPr lang="en-US" sz="5400" b="1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       </a:t>
            </a:r>
            <a:r>
              <a:rPr lang="en-US" sz="5400" b="1" i="0" u="none" strike="noStrike" cap="none">
                <a:solidFill>
                  <a:srgbClr val="38761D"/>
                </a:solidFill>
                <a:latin typeface="Inter"/>
                <a:ea typeface="Inter"/>
                <a:cs typeface="Inter"/>
                <a:sym typeface="Inter"/>
              </a:rPr>
              <a:t>Assistance/Resources needed from the Incubator</a:t>
            </a:r>
            <a:endParaRPr sz="5400" b="0" i="0" u="none" strike="noStrike" cap="none">
              <a:solidFill>
                <a:srgbClr val="3876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12"/>
          <p:cNvGrpSpPr/>
          <p:nvPr/>
        </p:nvGrpSpPr>
        <p:grpSpPr>
          <a:xfrm>
            <a:off x="2027188" y="3169105"/>
            <a:ext cx="6863894" cy="3948802"/>
            <a:chOff x="0" y="0"/>
            <a:chExt cx="9151859" cy="5265070"/>
          </a:xfrm>
        </p:grpSpPr>
        <p:sp>
          <p:nvSpPr>
            <p:cNvPr id="214" name="Google Shape;214;p12"/>
            <p:cNvSpPr/>
            <p:nvPr/>
          </p:nvSpPr>
          <p:spPr>
            <a:xfrm>
              <a:off x="254000" y="254000"/>
              <a:ext cx="8897859" cy="5011070"/>
            </a:xfrm>
            <a:custGeom>
              <a:avLst/>
              <a:gdLst/>
              <a:ahLst/>
              <a:cxnLst/>
              <a:rect l="l" t="t" r="r" b="b"/>
              <a:pathLst>
                <a:path w="1508954" h="849808" extrusionOk="0">
                  <a:moveTo>
                    <a:pt x="1384494" y="849807"/>
                  </a:moveTo>
                  <a:lnTo>
                    <a:pt x="124460" y="849807"/>
                  </a:lnTo>
                  <a:cubicBezTo>
                    <a:pt x="55880" y="849807"/>
                    <a:pt x="0" y="793927"/>
                    <a:pt x="0" y="72534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84494" y="0"/>
                  </a:lnTo>
                  <a:cubicBezTo>
                    <a:pt x="1453074" y="0"/>
                    <a:pt x="1508954" y="55880"/>
                    <a:pt x="1508954" y="124460"/>
                  </a:cubicBezTo>
                  <a:lnTo>
                    <a:pt x="1508954" y="725347"/>
                  </a:lnTo>
                  <a:cubicBezTo>
                    <a:pt x="1508954" y="793927"/>
                    <a:pt x="1453074" y="849808"/>
                    <a:pt x="1384494" y="849808"/>
                  </a:cubicBezTo>
                  <a:close/>
                </a:path>
              </a:pathLst>
            </a:custGeom>
            <a:solidFill>
              <a:srgbClr val="FFFFFF">
                <a:alpha val="3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2"/>
            <p:cNvSpPr/>
            <p:nvPr/>
          </p:nvSpPr>
          <p:spPr>
            <a:xfrm>
              <a:off x="0" y="0"/>
              <a:ext cx="8897859" cy="5011070"/>
            </a:xfrm>
            <a:custGeom>
              <a:avLst/>
              <a:gdLst/>
              <a:ahLst/>
              <a:cxnLst/>
              <a:rect l="l" t="t" r="r" b="b"/>
              <a:pathLst>
                <a:path w="1508954" h="849808" extrusionOk="0">
                  <a:moveTo>
                    <a:pt x="1384494" y="849807"/>
                  </a:moveTo>
                  <a:lnTo>
                    <a:pt x="124460" y="849807"/>
                  </a:lnTo>
                  <a:cubicBezTo>
                    <a:pt x="55880" y="849807"/>
                    <a:pt x="0" y="793927"/>
                    <a:pt x="0" y="72534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84494" y="0"/>
                  </a:lnTo>
                  <a:cubicBezTo>
                    <a:pt x="1453074" y="0"/>
                    <a:pt x="1508954" y="55880"/>
                    <a:pt x="1508954" y="124460"/>
                  </a:cubicBezTo>
                  <a:lnTo>
                    <a:pt x="1508954" y="725347"/>
                  </a:lnTo>
                  <a:cubicBezTo>
                    <a:pt x="1508954" y="793927"/>
                    <a:pt x="1453074" y="849808"/>
                    <a:pt x="1384494" y="849808"/>
                  </a:cubicBez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12"/>
            <p:cNvSpPr txBox="1"/>
            <p:nvPr/>
          </p:nvSpPr>
          <p:spPr>
            <a:xfrm>
              <a:off x="212183" y="401360"/>
              <a:ext cx="8473500" cy="420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30"/>
                <a:buFont typeface="Arial"/>
                <a:buNone/>
              </a:pPr>
              <a:r>
                <a:rPr lang="en-US" sz="2930" b="0" i="0" u="none" strike="noStrike" cap="none">
                  <a:solidFill>
                    <a:schemeClr val="lt1"/>
                  </a:solidFill>
                  <a:latin typeface="Inter"/>
                  <a:ea typeface="Inter"/>
                  <a:cs typeface="Inter"/>
                  <a:sym typeface="Inter"/>
                </a:rPr>
                <a:t>What specific assistance / supports are you seeking from the incubator? (Mentorship, business support services, networking opportunities, co-working space, private office space</a:t>
              </a:r>
              <a:r>
                <a:rPr lang="en-US" sz="2930">
                  <a:solidFill>
                    <a:schemeClr val="lt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-US" sz="2930" b="0" i="0" u="none" strike="noStrike" cap="none">
                  <a:solidFill>
                    <a:schemeClr val="lt1"/>
                  </a:solidFill>
                  <a:latin typeface="Inter"/>
                  <a:ea typeface="Inter"/>
                  <a:cs typeface="Inter"/>
                  <a:sym typeface="Inter"/>
                </a:rPr>
                <a:t>etc.)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7" name="Google Shape;217;p12"/>
          <p:cNvGrpSpPr/>
          <p:nvPr/>
        </p:nvGrpSpPr>
        <p:grpSpPr>
          <a:xfrm>
            <a:off x="9396918" y="3169105"/>
            <a:ext cx="6863894" cy="3948802"/>
            <a:chOff x="0" y="0"/>
            <a:chExt cx="9151859" cy="5265070"/>
          </a:xfrm>
        </p:grpSpPr>
        <p:sp>
          <p:nvSpPr>
            <p:cNvPr id="218" name="Google Shape;218;p12"/>
            <p:cNvSpPr/>
            <p:nvPr/>
          </p:nvSpPr>
          <p:spPr>
            <a:xfrm>
              <a:off x="254000" y="254000"/>
              <a:ext cx="8897859" cy="5011070"/>
            </a:xfrm>
            <a:custGeom>
              <a:avLst/>
              <a:gdLst/>
              <a:ahLst/>
              <a:cxnLst/>
              <a:rect l="l" t="t" r="r" b="b"/>
              <a:pathLst>
                <a:path w="1508954" h="849808" extrusionOk="0">
                  <a:moveTo>
                    <a:pt x="1384494" y="849807"/>
                  </a:moveTo>
                  <a:lnTo>
                    <a:pt x="124460" y="849807"/>
                  </a:lnTo>
                  <a:cubicBezTo>
                    <a:pt x="55880" y="849807"/>
                    <a:pt x="0" y="793927"/>
                    <a:pt x="0" y="72534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84494" y="0"/>
                  </a:lnTo>
                  <a:cubicBezTo>
                    <a:pt x="1453074" y="0"/>
                    <a:pt x="1508954" y="55880"/>
                    <a:pt x="1508954" y="124460"/>
                  </a:cubicBezTo>
                  <a:lnTo>
                    <a:pt x="1508954" y="725347"/>
                  </a:lnTo>
                  <a:cubicBezTo>
                    <a:pt x="1508954" y="793927"/>
                    <a:pt x="1453074" y="849808"/>
                    <a:pt x="1384494" y="849808"/>
                  </a:cubicBezTo>
                  <a:close/>
                </a:path>
              </a:pathLst>
            </a:custGeom>
            <a:solidFill>
              <a:srgbClr val="FFFFFF">
                <a:alpha val="32941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2"/>
            <p:cNvSpPr/>
            <p:nvPr/>
          </p:nvSpPr>
          <p:spPr>
            <a:xfrm>
              <a:off x="0" y="0"/>
              <a:ext cx="8897859" cy="5011070"/>
            </a:xfrm>
            <a:custGeom>
              <a:avLst/>
              <a:gdLst/>
              <a:ahLst/>
              <a:cxnLst/>
              <a:rect l="l" t="t" r="r" b="b"/>
              <a:pathLst>
                <a:path w="1508954" h="849808" extrusionOk="0">
                  <a:moveTo>
                    <a:pt x="1384494" y="849807"/>
                  </a:moveTo>
                  <a:lnTo>
                    <a:pt x="124460" y="849807"/>
                  </a:lnTo>
                  <a:cubicBezTo>
                    <a:pt x="55880" y="849807"/>
                    <a:pt x="0" y="793927"/>
                    <a:pt x="0" y="72534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84494" y="0"/>
                  </a:lnTo>
                  <a:cubicBezTo>
                    <a:pt x="1453074" y="0"/>
                    <a:pt x="1508954" y="55880"/>
                    <a:pt x="1508954" y="124460"/>
                  </a:cubicBezTo>
                  <a:lnTo>
                    <a:pt x="1508954" y="725347"/>
                  </a:lnTo>
                  <a:cubicBezTo>
                    <a:pt x="1508954" y="793927"/>
                    <a:pt x="1453074" y="849808"/>
                    <a:pt x="1384494" y="849808"/>
                  </a:cubicBez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2"/>
            <p:cNvSpPr txBox="1"/>
            <p:nvPr/>
          </p:nvSpPr>
          <p:spPr>
            <a:xfrm>
              <a:off x="1176101" y="2203907"/>
              <a:ext cx="6545700" cy="60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30"/>
                <a:buFont typeface="Arial"/>
                <a:buNone/>
              </a:pPr>
              <a:r>
                <a:rPr lang="en-US" sz="2930" b="0" i="0" u="none" strike="noStrike" cap="none">
                  <a:solidFill>
                    <a:schemeClr val="lt1"/>
                  </a:solidFill>
                  <a:latin typeface="Inter"/>
                  <a:ea typeface="Inter"/>
                  <a:cs typeface="Inter"/>
                  <a:sym typeface="Inter"/>
                </a:rPr>
                <a:t>How will these help?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</Words>
  <Application>Microsoft Macintosh PowerPoint</Application>
  <PresentationFormat>Custom</PresentationFormat>
  <Paragraphs>56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Inter</vt:lpstr>
      <vt:lpstr>Cambria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Limsa Joshi</cp:lastModifiedBy>
  <cp:revision>1</cp:revision>
  <dcterms:created xsi:type="dcterms:W3CDTF">2006-08-16T00:00:00Z</dcterms:created>
  <dcterms:modified xsi:type="dcterms:W3CDTF">2026-03-07T05:51:25Z</dcterms:modified>
</cp:coreProperties>
</file>